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3" r:id="rId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31" autoAdjust="0"/>
  </p:normalViewPr>
  <p:slideViewPr>
    <p:cSldViewPr>
      <p:cViewPr varScale="1">
        <p:scale>
          <a:sx n="66" d="100"/>
          <a:sy n="66" d="100"/>
        </p:scale>
        <p:origin x="-120" y="-4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2E8E068-06E2-4607-B258-2065A1439373}" type="datetimeFigureOut">
              <a:rPr lang="en-US"/>
              <a:pPr>
                <a:defRPr/>
              </a:pPr>
              <a:t>4/28/2009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22B32D4-3CD0-4066-88D8-0AF8178A1DD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E80285B-A8F9-405A-AE0D-B242AC6E038E}" type="datetimeFigureOut">
              <a:rPr lang="en-US"/>
              <a:pPr>
                <a:defRPr/>
              </a:pPr>
              <a:t>4/28/2009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D57FF9B-96CF-46E8-A308-5C9CC35B0BD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0C1BB9-EA23-4199-A549-2747BA662B1A}" type="datetimeFigureOut">
              <a:rPr lang="en-US"/>
              <a:pPr>
                <a:defRPr/>
              </a:pPr>
              <a:t>4/28/2009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DB5B773-5B44-4691-AFD5-28EBB45B471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1540AE6-AF89-46AE-9B31-D8AD543012FD}" type="datetimeFigureOut">
              <a:rPr lang="en-US"/>
              <a:pPr>
                <a:defRPr/>
              </a:pPr>
              <a:t>4/28/2009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520467-F274-482A-ACDA-32EC12C2FE1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F745C40-F46D-43E8-8DA9-6B48325E5D77}" type="datetimeFigureOut">
              <a:rPr lang="en-US"/>
              <a:pPr>
                <a:defRPr/>
              </a:pPr>
              <a:t>4/28/2009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FAD94DA-B5C3-4095-844D-EC776A75108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7F32382-48F2-492E-AD88-DDCFA8E0ECE3}" type="datetimeFigureOut">
              <a:rPr lang="en-US"/>
              <a:pPr>
                <a:defRPr/>
              </a:pPr>
              <a:t>4/28/2009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9CA0961-E8B7-41A0-8DD8-2C81498E042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F3C8504-FCA2-4B3D-B17A-D596F4FB1FB4}" type="datetimeFigureOut">
              <a:rPr lang="en-US"/>
              <a:pPr>
                <a:defRPr/>
              </a:pPr>
              <a:t>4/28/2009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E0DAD50-6CEF-4301-AFF1-00CAA146541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EB313FE-E03C-4B8E-A92A-0DFF435ED518}" type="datetimeFigureOut">
              <a:rPr lang="en-US"/>
              <a:pPr>
                <a:defRPr/>
              </a:pPr>
              <a:t>4/28/2009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2244D0A-33CB-4243-AE8E-9D2D49DD23D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08F8B64-DE30-4CFC-A9DD-D3D6A139A3D1}" type="datetimeFigureOut">
              <a:rPr lang="en-US"/>
              <a:pPr>
                <a:defRPr/>
              </a:pPr>
              <a:t>4/28/2009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97161D6-F115-4069-B65B-426A6EBD58F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52A0308-92C3-4673-814F-AE598E4BCA0E}" type="datetimeFigureOut">
              <a:rPr lang="en-US"/>
              <a:pPr>
                <a:defRPr/>
              </a:pPr>
              <a:t>4/28/2009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465830C-FE6C-4811-956E-B8E775DD6AB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79B9590-FA28-4942-AC69-D8A56844E728}" type="datetimeFigureOut">
              <a:rPr lang="en-US"/>
              <a:pPr>
                <a:defRPr/>
              </a:pPr>
              <a:t>4/28/2009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CA8582D-E672-4264-8368-112246BB402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ED7922F-3CE4-484F-AE71-9B038DBEC024}" type="datetimeFigureOut">
              <a:rPr lang="en-US"/>
              <a:pPr>
                <a:defRPr/>
              </a:pPr>
              <a:t>4/28/2009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33C62452-3C90-4CBB-8085-426ADD04452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audio" Target="file:///C:\Program%20Files\Pinnacle\Studio%2010\Sound%20Effects\Electronic\Electricity.wav" TargetMode="Externa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audio" Target="../media/audio2.wav"/><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audio" Target="file:///C:\Program%20Files\Pinnacle\Studio%2010\Sound%20Effects\Animals\DogGrowl.wav" TargetMode="Externa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13314" name="Title 1"/>
          <p:cNvSpPr>
            <a:spLocks noGrp="1"/>
          </p:cNvSpPr>
          <p:nvPr>
            <p:ph type="ctrTitle"/>
          </p:nvPr>
        </p:nvSpPr>
        <p:spPr>
          <a:xfrm>
            <a:off x="685800" y="2130425"/>
            <a:ext cx="7772400" cy="1470025"/>
          </a:xfrm>
        </p:spPr>
        <p:txBody>
          <a:bodyPr/>
          <a:lstStyle/>
          <a:p>
            <a:pPr eaLnBrk="1" hangingPunct="1"/>
            <a:r>
              <a:rPr lang="en-US" smtClean="0">
                <a:solidFill>
                  <a:srgbClr val="FF0000"/>
                </a:solidFill>
              </a:rPr>
              <a:t>Solar Energy For The Win!</a:t>
            </a:r>
            <a:br>
              <a:rPr lang="en-US" smtClean="0">
                <a:solidFill>
                  <a:srgbClr val="FF0000"/>
                </a:solidFill>
              </a:rPr>
            </a:br>
            <a:endParaRPr lang="en-US" smtClean="0">
              <a:solidFill>
                <a:srgbClr val="FF0000"/>
              </a:solidFill>
            </a:endParaRPr>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dirty="0" smtClean="0">
                <a:solidFill>
                  <a:schemeClr val="tx2">
                    <a:lumMod val="75000"/>
                  </a:schemeClr>
                </a:solidFill>
              </a:rPr>
              <a:t>Corey</a:t>
            </a:r>
            <a:r>
              <a:rPr lang="en-US" dirty="0" smtClean="0"/>
              <a:t> </a:t>
            </a:r>
            <a:r>
              <a:rPr lang="en-US" dirty="0" smtClean="0">
                <a:solidFill>
                  <a:srgbClr val="FFFF00"/>
                </a:solidFill>
              </a:rPr>
              <a:t>Pierce</a:t>
            </a:r>
          </a:p>
          <a:p>
            <a:pPr eaLnBrk="1" fontAlgn="auto" hangingPunct="1">
              <a:spcAft>
                <a:spcPts val="0"/>
              </a:spcAft>
              <a:buFont typeface="Arial" pitchFamily="34" charset="0"/>
              <a:buNone/>
              <a:defRPr/>
            </a:pPr>
            <a:r>
              <a:rPr lang="en-US" dirty="0" smtClean="0"/>
              <a:t>And</a:t>
            </a:r>
          </a:p>
          <a:p>
            <a:pPr eaLnBrk="1" fontAlgn="auto" hangingPunct="1">
              <a:spcAft>
                <a:spcPts val="0"/>
              </a:spcAft>
              <a:buFont typeface="Arial" pitchFamily="34" charset="0"/>
              <a:buNone/>
              <a:defRPr/>
            </a:pPr>
            <a:r>
              <a:rPr lang="en-US" dirty="0" smtClean="0">
                <a:solidFill>
                  <a:srgbClr val="FFFF00"/>
                </a:solidFill>
              </a:rPr>
              <a:t>Matt</a:t>
            </a:r>
            <a:r>
              <a:rPr lang="en-US" dirty="0" smtClean="0"/>
              <a:t> </a:t>
            </a:r>
            <a:r>
              <a:rPr lang="en-US" dirty="0" err="1" smtClean="0">
                <a:solidFill>
                  <a:schemeClr val="tx2">
                    <a:lumMod val="75000"/>
                  </a:schemeClr>
                </a:solidFill>
              </a:rPr>
              <a:t>Rabold</a:t>
            </a:r>
            <a:endParaRPr lang="en-US"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solidFill>
                  <a:schemeClr val="accent2">
                    <a:lumMod val="75000"/>
                  </a:schemeClr>
                </a:solidFill>
              </a:rPr>
              <a:t>General description of the number one alternative fuel source</a:t>
            </a:r>
            <a:endParaRPr lang="en-US" dirty="0">
              <a:solidFill>
                <a:schemeClr val="accent2">
                  <a:lumMod val="75000"/>
                </a:schemeClr>
              </a:solidFill>
            </a:endParaRPr>
          </a:p>
        </p:txBody>
      </p:sp>
      <p:sp>
        <p:nvSpPr>
          <p:cNvPr id="3" name="Content Placeholder 2"/>
          <p:cNvSpPr>
            <a:spLocks noGrp="1"/>
          </p:cNvSpPr>
          <p:nvPr>
            <p:ph idx="1"/>
          </p:nvPr>
        </p:nvSpPr>
        <p:spPr/>
        <p:txBody>
          <a:bodyPr rtlCol="0">
            <a:normAutofit fontScale="77500" lnSpcReduction="20000"/>
          </a:bodyPr>
          <a:lstStyle/>
          <a:p>
            <a:pPr eaLnBrk="1" fontAlgn="auto" hangingPunct="1">
              <a:spcAft>
                <a:spcPts val="0"/>
              </a:spcAft>
              <a:buFont typeface="Arial" pitchFamily="34" charset="0"/>
              <a:buChar char="•"/>
              <a:defRPr/>
            </a:pPr>
            <a:r>
              <a:rPr lang="en-US" dirty="0" smtClean="0">
                <a:solidFill>
                  <a:srgbClr val="FF0000"/>
                </a:solidFill>
              </a:rPr>
              <a:t>Solar energy can be converted into electrical energy a few different ways, the simplest and easiest to understand is through the use of solar panels, so lets focus on those.</a:t>
            </a:r>
          </a:p>
          <a:p>
            <a:pPr eaLnBrk="1" fontAlgn="auto" hangingPunct="1">
              <a:spcAft>
                <a:spcPts val="0"/>
              </a:spcAft>
              <a:buFont typeface="Arial" pitchFamily="34" charset="0"/>
              <a:buChar char="•"/>
              <a:defRPr/>
            </a:pPr>
            <a:r>
              <a:rPr lang="en-US" dirty="0" smtClean="0">
                <a:solidFill>
                  <a:srgbClr val="FF0000"/>
                </a:solidFill>
              </a:rPr>
              <a:t>These panels are called Photovoltaic panels and they convert the sun’s rays directly</a:t>
            </a:r>
          </a:p>
          <a:p>
            <a:pPr eaLnBrk="1" fontAlgn="auto" hangingPunct="1">
              <a:spcAft>
                <a:spcPts val="0"/>
              </a:spcAft>
              <a:buFont typeface="Arial" pitchFamily="34" charset="0"/>
              <a:buChar char="•"/>
              <a:defRPr/>
            </a:pPr>
            <a:r>
              <a:rPr lang="en-US" dirty="0" smtClean="0">
                <a:solidFill>
                  <a:srgbClr val="FF0000"/>
                </a:solidFill>
              </a:rPr>
              <a:t>They do this by absorbing the sun’s rays were the solar energy excites the solar cell’s electrons, the electrons give off friction resulting in a direct electrical current.</a:t>
            </a:r>
          </a:p>
          <a:p>
            <a:pPr eaLnBrk="1" fontAlgn="auto" hangingPunct="1">
              <a:spcAft>
                <a:spcPts val="0"/>
              </a:spcAft>
              <a:buFont typeface="Arial" pitchFamily="34" charset="0"/>
              <a:buChar char="•"/>
              <a:defRPr/>
            </a:pPr>
            <a:r>
              <a:rPr lang="en-US" dirty="0" smtClean="0">
                <a:solidFill>
                  <a:srgbClr val="FF0000"/>
                </a:solidFill>
              </a:rPr>
              <a:t>However this direct current or DC current can not be used right away it must first be converted to an alternating current or AC current at around 120 volts by an inverter before it will be suitable for most house hold applications.</a:t>
            </a:r>
            <a:endParaRPr lang="en-US" dirty="0">
              <a:solidFill>
                <a:srgbClr val="FF0000"/>
              </a:solidFill>
            </a:endParaRPr>
          </a:p>
        </p:txBody>
      </p:sp>
      <p:pic>
        <p:nvPicPr>
          <p:cNvPr id="4" name="Picture 3" descr="diagram_solar_power[1].gif"/>
          <p:cNvPicPr>
            <a:picLocks noChangeAspect="1"/>
          </p:cNvPicPr>
          <p:nvPr/>
        </p:nvPicPr>
        <p:blipFill>
          <a:blip r:embed="rId3"/>
          <a:srcRect/>
          <a:stretch>
            <a:fillRect/>
          </a:stretch>
        </p:blipFill>
        <p:spPr bwMode="auto">
          <a:xfrm>
            <a:off x="1143000" y="685800"/>
            <a:ext cx="6664325" cy="5486400"/>
          </a:xfrm>
          <a:prstGeom prst="rect">
            <a:avLst/>
          </a:prstGeom>
          <a:noFill/>
          <a:ln w="9525">
            <a:noFill/>
            <a:miter lim="800000"/>
            <a:headEnd/>
            <a:tailEnd/>
          </a:ln>
        </p:spPr>
      </p:pic>
    </p:spTree>
  </p:cSld>
  <p:clrMapOvr>
    <a:masterClrMapping/>
  </p:clrMapOvr>
  <p:transition>
    <p:fade thruBlk="1"/>
    <p:sndAc>
      <p:stSnd>
        <p:snd r:embed="rId2" name="explod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smtClean="0">
                <a:solidFill>
                  <a:schemeClr val="accent1">
                    <a:lumMod val="75000"/>
                  </a:schemeClr>
                </a:solidFill>
              </a:rPr>
              <a:t>Solar Thermal Power Plants  </a:t>
            </a:r>
            <a:endParaRPr lang="en-US" dirty="0">
              <a:solidFill>
                <a:schemeClr val="accent1">
                  <a:lumMod val="75000"/>
                </a:schemeClr>
              </a:solidFill>
            </a:endParaRPr>
          </a:p>
        </p:txBody>
      </p:sp>
      <p:sp>
        <p:nvSpPr>
          <p:cNvPr id="3" name="Content Placeholder 2"/>
          <p:cNvSpPr>
            <a:spLocks noGrp="1"/>
          </p:cNvSpPr>
          <p:nvPr>
            <p:ph idx="1"/>
          </p:nvPr>
        </p:nvSpPr>
        <p:spPr/>
        <p:txBody>
          <a:bodyPr rtlCol="0">
            <a:normAutofit fontScale="70000" lnSpcReduction="20000"/>
          </a:bodyPr>
          <a:lstStyle/>
          <a:p>
            <a:pPr eaLnBrk="1" fontAlgn="auto" hangingPunct="1">
              <a:spcAft>
                <a:spcPts val="0"/>
              </a:spcAft>
              <a:buFont typeface="Arial" pitchFamily="34" charset="0"/>
              <a:buChar char="•"/>
              <a:defRPr/>
            </a:pPr>
            <a:r>
              <a:rPr lang="en-US" dirty="0" smtClean="0">
                <a:solidFill>
                  <a:schemeClr val="accent1">
                    <a:lumMod val="75000"/>
                  </a:schemeClr>
                </a:solidFill>
              </a:rPr>
              <a:t>What about these things called “Solar Thermal Power Plants” you may be asking yourself, well for the sake of this assignment we’re glad you asked! </a:t>
            </a:r>
            <a:r>
              <a:rPr lang="en-US" dirty="0" smtClean="0">
                <a:solidFill>
                  <a:srgbClr val="FF0000"/>
                </a:solidFill>
                <a:sym typeface="Wingdings" pitchFamily="2" charset="2"/>
              </a:rPr>
              <a:t></a:t>
            </a:r>
          </a:p>
          <a:p>
            <a:pPr eaLnBrk="1" fontAlgn="auto" hangingPunct="1">
              <a:spcAft>
                <a:spcPts val="0"/>
              </a:spcAft>
              <a:buFont typeface="Arial" pitchFamily="34" charset="0"/>
              <a:buChar char="•"/>
              <a:defRPr/>
            </a:pPr>
            <a:r>
              <a:rPr lang="en-US" dirty="0" smtClean="0">
                <a:solidFill>
                  <a:schemeClr val="accent1">
                    <a:lumMod val="75000"/>
                  </a:schemeClr>
                </a:solidFill>
                <a:sym typeface="Wingdings" pitchFamily="2" charset="2"/>
              </a:rPr>
              <a:t>This one is a little bit different so stay with us.  This process uses one unique fact about solar rays, they’re </a:t>
            </a:r>
            <a:r>
              <a:rPr lang="en-US" dirty="0" smtClean="0">
                <a:solidFill>
                  <a:srgbClr val="FF0000"/>
                </a:solidFill>
                <a:sym typeface="Wingdings" pitchFamily="2" charset="2"/>
              </a:rPr>
              <a:t>warm</a:t>
            </a:r>
            <a:r>
              <a:rPr lang="en-US" dirty="0" smtClean="0">
                <a:solidFill>
                  <a:schemeClr val="accent1">
                    <a:lumMod val="75000"/>
                  </a:schemeClr>
                </a:solidFill>
                <a:sym typeface="Wingdings" pitchFamily="2" charset="2"/>
              </a:rPr>
              <a:t>!</a:t>
            </a:r>
          </a:p>
          <a:p>
            <a:pPr eaLnBrk="1" fontAlgn="auto" hangingPunct="1">
              <a:spcAft>
                <a:spcPts val="0"/>
              </a:spcAft>
              <a:buFont typeface="Arial" pitchFamily="34" charset="0"/>
              <a:buChar char="•"/>
              <a:defRPr/>
            </a:pPr>
            <a:r>
              <a:rPr lang="en-US" dirty="0" smtClean="0">
                <a:solidFill>
                  <a:schemeClr val="accent1">
                    <a:lumMod val="75000"/>
                  </a:schemeClr>
                </a:solidFill>
                <a:sym typeface="Wingdings" pitchFamily="2" charset="2"/>
              </a:rPr>
              <a:t>This process uses solar panels to collect solar energy but instead of converting it into electricity it uses its </a:t>
            </a:r>
            <a:r>
              <a:rPr lang="en-US" dirty="0" smtClean="0">
                <a:solidFill>
                  <a:srgbClr val="FF0000"/>
                </a:solidFill>
                <a:sym typeface="Wingdings" pitchFamily="2" charset="2"/>
              </a:rPr>
              <a:t>warmth</a:t>
            </a:r>
            <a:r>
              <a:rPr lang="en-US" dirty="0" smtClean="0">
                <a:solidFill>
                  <a:schemeClr val="accent1">
                    <a:lumMod val="75000"/>
                  </a:schemeClr>
                </a:solidFill>
                <a:sym typeface="Wingdings" pitchFamily="2" charset="2"/>
              </a:rPr>
              <a:t> to heat water or non toxic anti- freeze liquids that circulate through tubes, the liquids then once </a:t>
            </a:r>
            <a:r>
              <a:rPr lang="en-US" dirty="0" smtClean="0">
                <a:solidFill>
                  <a:srgbClr val="FF0000"/>
                </a:solidFill>
                <a:sym typeface="Wingdings" pitchFamily="2" charset="2"/>
              </a:rPr>
              <a:t>warmed</a:t>
            </a:r>
            <a:r>
              <a:rPr lang="en-US" dirty="0" smtClean="0">
                <a:solidFill>
                  <a:schemeClr val="accent1">
                    <a:lumMod val="75000"/>
                  </a:schemeClr>
                </a:solidFill>
                <a:sym typeface="Wingdings" pitchFamily="2" charset="2"/>
              </a:rPr>
              <a:t> are carried to large tanks of water where they transfer their energy heating the water.  </a:t>
            </a:r>
          </a:p>
          <a:p>
            <a:pPr eaLnBrk="1" fontAlgn="auto" hangingPunct="1">
              <a:spcAft>
                <a:spcPts val="0"/>
              </a:spcAft>
              <a:buFont typeface="Arial" pitchFamily="34" charset="0"/>
              <a:buChar char="•"/>
              <a:defRPr/>
            </a:pPr>
            <a:r>
              <a:rPr lang="en-US" dirty="0" smtClean="0">
                <a:solidFill>
                  <a:schemeClr val="accent1">
                    <a:lumMod val="75000"/>
                  </a:schemeClr>
                </a:solidFill>
                <a:sym typeface="Wingdings" pitchFamily="2" charset="2"/>
              </a:rPr>
              <a:t>This water is then used for a multitude of purposes, like making electricity or taking a </a:t>
            </a:r>
            <a:r>
              <a:rPr lang="en-US" dirty="0" smtClean="0">
                <a:solidFill>
                  <a:srgbClr val="FF0000"/>
                </a:solidFill>
                <a:sym typeface="Wingdings" pitchFamily="2" charset="2"/>
              </a:rPr>
              <a:t>warm</a:t>
            </a:r>
            <a:r>
              <a:rPr lang="en-US" dirty="0" smtClean="0">
                <a:solidFill>
                  <a:schemeClr val="accent1">
                    <a:lumMod val="75000"/>
                  </a:schemeClr>
                </a:solidFill>
                <a:sym typeface="Wingdings" pitchFamily="2" charset="2"/>
              </a:rPr>
              <a:t> shower.</a:t>
            </a:r>
          </a:p>
          <a:p>
            <a:pPr eaLnBrk="1" fontAlgn="auto" hangingPunct="1">
              <a:spcAft>
                <a:spcPts val="0"/>
              </a:spcAft>
              <a:buFont typeface="Arial" pitchFamily="34" charset="0"/>
              <a:buChar char="•"/>
              <a:defRPr/>
            </a:pPr>
            <a:r>
              <a:rPr lang="en-US" dirty="0" smtClean="0">
                <a:solidFill>
                  <a:srgbClr val="C00000"/>
                </a:solidFill>
                <a:sym typeface="Wingdings" pitchFamily="2" charset="2"/>
              </a:rPr>
              <a:t>Remember Solar thermal power simply heats liquids, it doesn’t necessarily create electricity!</a:t>
            </a:r>
            <a:endParaRPr lang="en-US" dirty="0">
              <a:solidFill>
                <a:srgbClr val="C00000"/>
              </a:solidFill>
            </a:endParaRPr>
          </a:p>
        </p:txBody>
      </p:sp>
      <p:pic>
        <p:nvPicPr>
          <p:cNvPr id="4" name="Picture 3" descr="SkyFuel_diagram_jp70[1].jpg"/>
          <p:cNvPicPr>
            <a:picLocks noChangeAspect="1"/>
          </p:cNvPicPr>
          <p:nvPr/>
        </p:nvPicPr>
        <p:blipFill>
          <a:blip r:embed="rId3"/>
          <a:srcRect/>
          <a:stretch>
            <a:fillRect/>
          </a:stretch>
        </p:blipFill>
        <p:spPr bwMode="auto">
          <a:xfrm>
            <a:off x="304800" y="914400"/>
            <a:ext cx="8329613" cy="4767263"/>
          </a:xfrm>
          <a:prstGeom prst="rect">
            <a:avLst/>
          </a:prstGeom>
          <a:noFill/>
          <a:ln w="9525">
            <a:noFill/>
            <a:miter lim="800000"/>
            <a:headEnd/>
            <a:tailEnd/>
          </a:ln>
        </p:spPr>
      </p:pic>
    </p:spTree>
  </p:cSld>
  <p:clrMapOvr>
    <a:masterClrMapping/>
  </p:clrMapOvr>
  <p:transition>
    <p:sndAc>
      <p:stSnd>
        <p:snd r:embed="rId2" name="explod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US" smtClean="0">
                <a:solidFill>
                  <a:srgbClr val="7030A0"/>
                </a:solidFill>
              </a:rPr>
              <a:t>Advantages</a:t>
            </a:r>
          </a:p>
        </p:txBody>
      </p:sp>
      <p:sp>
        <p:nvSpPr>
          <p:cNvPr id="3" name="Content Placeholder 2"/>
          <p:cNvSpPr>
            <a:spLocks noGrp="1"/>
          </p:cNvSpPr>
          <p:nvPr>
            <p:ph idx="1"/>
          </p:nvPr>
        </p:nvSpPr>
        <p:spPr/>
        <p:txBody>
          <a:bodyPr rtlCol="0">
            <a:normAutofit fontScale="92500"/>
          </a:bodyPr>
          <a:lstStyle/>
          <a:p>
            <a:pPr eaLnBrk="1" fontAlgn="auto" hangingPunct="1">
              <a:spcAft>
                <a:spcPts val="0"/>
              </a:spcAft>
              <a:buFont typeface="Arial" pitchFamily="34" charset="0"/>
              <a:buChar char="•"/>
              <a:defRPr/>
            </a:pPr>
            <a:r>
              <a:rPr lang="en-US" dirty="0" smtClean="0"/>
              <a:t>1.) Solar energy is everywhere! As long as the sun shines we can collect its energy.</a:t>
            </a:r>
          </a:p>
          <a:p>
            <a:pPr eaLnBrk="1" fontAlgn="auto" hangingPunct="1">
              <a:spcAft>
                <a:spcPts val="0"/>
              </a:spcAft>
              <a:buFont typeface="Arial" pitchFamily="34" charset="0"/>
              <a:buChar char="•"/>
              <a:defRPr/>
            </a:pPr>
            <a:r>
              <a:rPr lang="en-US" dirty="0" smtClean="0"/>
              <a:t>2.) Solar panels will operate even in the vacuum of space, where they can be set up and used in earths orbit out of the way.</a:t>
            </a:r>
          </a:p>
          <a:p>
            <a:pPr eaLnBrk="1" fontAlgn="auto" hangingPunct="1">
              <a:spcAft>
                <a:spcPts val="0"/>
              </a:spcAft>
              <a:buFont typeface="Arial" pitchFamily="34" charset="0"/>
              <a:buChar char="•"/>
              <a:defRPr/>
            </a:pPr>
            <a:r>
              <a:rPr lang="en-US" dirty="0" smtClean="0"/>
              <a:t>3.) Photovoltaic technology is rapidly evolving, new and more efficient panels are being developed every year.</a:t>
            </a:r>
          </a:p>
          <a:p>
            <a:pPr eaLnBrk="1" fontAlgn="auto" hangingPunct="1">
              <a:spcAft>
                <a:spcPts val="0"/>
              </a:spcAft>
              <a:buFont typeface="Arial" pitchFamily="34" charset="0"/>
              <a:buChar char="•"/>
              <a:defRPr/>
            </a:pPr>
            <a:r>
              <a:rPr lang="en-US" dirty="0" smtClean="0"/>
              <a:t>4.) The Sun’s Rays are powerful just ask this guy! </a:t>
            </a:r>
          </a:p>
          <a:p>
            <a:pPr eaLnBrk="1" fontAlgn="auto" hangingPunct="1">
              <a:spcAft>
                <a:spcPts val="0"/>
              </a:spcAft>
              <a:buFont typeface="Arial" pitchFamily="34" charset="0"/>
              <a:buChar char="•"/>
              <a:defRPr/>
            </a:pPr>
            <a:endParaRPr lang="en-US" dirty="0"/>
          </a:p>
        </p:txBody>
      </p:sp>
      <p:pic>
        <p:nvPicPr>
          <p:cNvPr id="4" name="Picture 3" descr="HumanTorch[1].gif"/>
          <p:cNvPicPr>
            <a:picLocks noChangeAspect="1"/>
          </p:cNvPicPr>
          <p:nvPr/>
        </p:nvPicPr>
        <p:blipFill>
          <a:blip r:embed="rId3"/>
          <a:srcRect/>
          <a:stretch>
            <a:fillRect/>
          </a:stretch>
        </p:blipFill>
        <p:spPr bwMode="auto">
          <a:xfrm>
            <a:off x="1524000" y="381000"/>
            <a:ext cx="6065838" cy="5143500"/>
          </a:xfrm>
          <a:prstGeom prst="rect">
            <a:avLst/>
          </a:prstGeom>
          <a:noFill/>
          <a:ln w="9525">
            <a:noFill/>
            <a:miter lim="800000"/>
            <a:headEnd/>
            <a:tailEnd/>
          </a:ln>
        </p:spPr>
      </p:pic>
      <p:sp>
        <p:nvSpPr>
          <p:cNvPr id="16388" name="TextBox 4"/>
          <p:cNvSpPr txBox="1">
            <a:spLocks noChangeArrowheads="1"/>
          </p:cNvSpPr>
          <p:nvPr/>
        </p:nvSpPr>
        <p:spPr bwMode="auto">
          <a:xfrm>
            <a:off x="8458200" y="5334000"/>
            <a:ext cx="184150" cy="369888"/>
          </a:xfrm>
          <a:prstGeom prst="rect">
            <a:avLst/>
          </a:prstGeom>
          <a:noFill/>
          <a:ln w="9525">
            <a:noFill/>
            <a:miter lim="800000"/>
            <a:headEnd/>
            <a:tailEnd/>
          </a:ln>
        </p:spPr>
        <p:txBody>
          <a:bodyPr wrap="none">
            <a:spAutoFit/>
          </a:bodyPr>
          <a:lstStyle/>
          <a:p>
            <a:endParaRPr lang="en-US">
              <a:latin typeface="Calibri" pitchFamily="34" charset="0"/>
            </a:endParaRPr>
          </a:p>
        </p:txBody>
      </p:sp>
    </p:spTree>
  </p:cSld>
  <p:clrMapOvr>
    <a:masterClrMapping/>
  </p:clrMapOvr>
  <p:transition>
    <p:sndAc>
      <p:stSnd>
        <p:snd r:embed="rId2" name="explod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a:srcRect/>
          <a:stretch>
            <a:fillRect/>
          </a:stretch>
        </p:blipFill>
        <p:spPr bwMode="auto">
          <a:xfrm>
            <a:off x="6477000" y="4572000"/>
            <a:ext cx="1598613" cy="2157413"/>
          </a:xfrm>
          <a:prstGeom prst="rect">
            <a:avLst/>
          </a:prstGeom>
          <a:noFill/>
          <a:ln w="9525">
            <a:noFill/>
            <a:miter lim="800000"/>
            <a:headEnd/>
            <a:tailEnd/>
          </a:ln>
        </p:spPr>
      </p:pic>
      <p:pic>
        <p:nvPicPr>
          <p:cNvPr id="17411" name="Picture 5"/>
          <p:cNvPicPr>
            <a:picLocks noChangeAspect="1" noChangeArrowheads="1"/>
          </p:cNvPicPr>
          <p:nvPr/>
        </p:nvPicPr>
        <p:blipFill>
          <a:blip r:embed="rId4"/>
          <a:srcRect/>
          <a:stretch>
            <a:fillRect/>
          </a:stretch>
        </p:blipFill>
        <p:spPr bwMode="auto">
          <a:xfrm>
            <a:off x="3048000" y="4419600"/>
            <a:ext cx="2743200" cy="1646238"/>
          </a:xfrm>
          <a:prstGeom prst="rect">
            <a:avLst/>
          </a:prstGeom>
          <a:noFill/>
          <a:ln w="9525">
            <a:noFill/>
            <a:miter lim="800000"/>
            <a:headEnd/>
            <a:tailEnd/>
          </a:ln>
        </p:spPr>
      </p:pic>
      <p:pic>
        <p:nvPicPr>
          <p:cNvPr id="17412" name="Picture 4"/>
          <p:cNvPicPr>
            <a:picLocks noChangeAspect="1" noChangeArrowheads="1"/>
          </p:cNvPicPr>
          <p:nvPr/>
        </p:nvPicPr>
        <p:blipFill>
          <a:blip r:embed="rId5"/>
          <a:srcRect/>
          <a:stretch>
            <a:fillRect/>
          </a:stretch>
        </p:blipFill>
        <p:spPr bwMode="auto">
          <a:xfrm>
            <a:off x="381000" y="3200400"/>
            <a:ext cx="2619375" cy="2000250"/>
          </a:xfrm>
          <a:prstGeom prst="rect">
            <a:avLst/>
          </a:prstGeom>
          <a:noFill/>
          <a:ln w="9525">
            <a:noFill/>
            <a:miter lim="800000"/>
            <a:headEnd/>
            <a:tailEnd/>
          </a:ln>
        </p:spPr>
      </p:pic>
      <p:pic>
        <p:nvPicPr>
          <p:cNvPr id="17413" name="Picture 3"/>
          <p:cNvPicPr>
            <a:picLocks noChangeAspect="1" noChangeArrowheads="1"/>
          </p:cNvPicPr>
          <p:nvPr/>
        </p:nvPicPr>
        <p:blipFill>
          <a:blip r:embed="rId6"/>
          <a:srcRect/>
          <a:stretch>
            <a:fillRect/>
          </a:stretch>
        </p:blipFill>
        <p:spPr bwMode="auto">
          <a:xfrm>
            <a:off x="4191000" y="2057400"/>
            <a:ext cx="3257550" cy="2327275"/>
          </a:xfrm>
          <a:prstGeom prst="rect">
            <a:avLst/>
          </a:prstGeom>
          <a:noFill/>
          <a:ln w="9525">
            <a:noFill/>
            <a:miter lim="800000"/>
            <a:headEnd/>
            <a:tailEnd/>
          </a:ln>
        </p:spPr>
      </p:pic>
      <p:pic>
        <p:nvPicPr>
          <p:cNvPr id="17414" name="Picture 2"/>
          <p:cNvPicPr>
            <a:picLocks noChangeAspect="1" noChangeArrowheads="1"/>
          </p:cNvPicPr>
          <p:nvPr/>
        </p:nvPicPr>
        <p:blipFill>
          <a:blip r:embed="rId7"/>
          <a:srcRect/>
          <a:stretch>
            <a:fillRect/>
          </a:stretch>
        </p:blipFill>
        <p:spPr bwMode="auto">
          <a:xfrm>
            <a:off x="2895600" y="1066800"/>
            <a:ext cx="1219200" cy="1804988"/>
          </a:xfrm>
          <a:prstGeom prst="rect">
            <a:avLst/>
          </a:prstGeom>
          <a:noFill/>
          <a:ln w="9525">
            <a:noFill/>
            <a:miter lim="800000"/>
            <a:headEnd/>
            <a:tailEnd/>
          </a:ln>
        </p:spPr>
      </p:pic>
      <p:sp>
        <p:nvSpPr>
          <p:cNvPr id="3" name="TextBox 4"/>
          <p:cNvSpPr txBox="1">
            <a:spLocks noChangeArrowheads="1"/>
          </p:cNvSpPr>
          <p:nvPr/>
        </p:nvSpPr>
        <p:spPr bwMode="auto">
          <a:xfrm>
            <a:off x="1219200" y="1219200"/>
            <a:ext cx="6324600" cy="5354638"/>
          </a:xfrm>
          <a:prstGeom prst="rect">
            <a:avLst/>
          </a:prstGeom>
          <a:noFill/>
          <a:ln w="9525">
            <a:noFill/>
            <a:miter lim="800000"/>
            <a:headEnd/>
            <a:tailEnd/>
          </a:ln>
        </p:spPr>
        <p:txBody>
          <a:bodyPr>
            <a:spAutoFit/>
          </a:bodyPr>
          <a:lstStyle/>
          <a:p>
            <a:r>
              <a:rPr lang="en-US">
                <a:latin typeface="Book Antiqua" pitchFamily="18" charset="0"/>
              </a:rPr>
              <a:t>Solar cells are tot</a:t>
            </a:r>
            <a:r>
              <a:rPr lang="en-US">
                <a:solidFill>
                  <a:srgbClr val="FFFF00"/>
                </a:solidFill>
                <a:latin typeface="Book Antiqua" pitchFamily="18" charset="0"/>
              </a:rPr>
              <a:t>ally silent</a:t>
            </a:r>
          </a:p>
          <a:p>
            <a:endParaRPr lang="en-US">
              <a:latin typeface="Book Antiqua" pitchFamily="18" charset="0"/>
            </a:endParaRPr>
          </a:p>
          <a:p>
            <a:endParaRPr lang="en-US">
              <a:latin typeface="Book Antiqua" pitchFamily="18" charset="0"/>
            </a:endParaRPr>
          </a:p>
          <a:p>
            <a:endParaRPr lang="en-US">
              <a:latin typeface="Book Antiqua" pitchFamily="18" charset="0"/>
            </a:endParaRPr>
          </a:p>
          <a:p>
            <a:endParaRPr lang="en-US">
              <a:latin typeface="Book Antiqua" pitchFamily="18" charset="0"/>
            </a:endParaRPr>
          </a:p>
          <a:p>
            <a:endParaRPr lang="en-US">
              <a:latin typeface="Book Antiqua" pitchFamily="18" charset="0"/>
            </a:endParaRPr>
          </a:p>
          <a:p>
            <a:r>
              <a:rPr lang="en-US">
                <a:latin typeface="Book Antiqua" pitchFamily="18" charset="0"/>
              </a:rPr>
              <a:t>Solar cells require very little ma</a:t>
            </a:r>
            <a:r>
              <a:rPr lang="en-US">
                <a:solidFill>
                  <a:srgbClr val="FFFF00"/>
                </a:solidFill>
                <a:latin typeface="Book Antiqua" pitchFamily="18" charset="0"/>
              </a:rPr>
              <a:t>intenance</a:t>
            </a:r>
          </a:p>
          <a:p>
            <a:endParaRPr lang="en-US">
              <a:latin typeface="Book Antiqua" pitchFamily="18" charset="0"/>
            </a:endParaRPr>
          </a:p>
          <a:p>
            <a:endParaRPr lang="en-US">
              <a:latin typeface="Book Antiqua" pitchFamily="18" charset="0"/>
            </a:endParaRPr>
          </a:p>
          <a:p>
            <a:endParaRPr lang="en-US">
              <a:latin typeface="Book Antiqua" pitchFamily="18" charset="0"/>
            </a:endParaRPr>
          </a:p>
          <a:p>
            <a:endParaRPr lang="en-US">
              <a:latin typeface="Book Antiqua" pitchFamily="18" charset="0"/>
            </a:endParaRPr>
          </a:p>
          <a:p>
            <a:endParaRPr lang="en-US">
              <a:latin typeface="Book Antiqua" pitchFamily="18" charset="0"/>
            </a:endParaRPr>
          </a:p>
          <a:p>
            <a:r>
              <a:rPr lang="en-US" b="1">
                <a:solidFill>
                  <a:srgbClr val="FFFF00"/>
                </a:solidFill>
                <a:latin typeface="Book Antiqua" pitchFamily="18" charset="0"/>
              </a:rPr>
              <a:t>you</a:t>
            </a:r>
            <a:r>
              <a:rPr lang="en-US">
                <a:solidFill>
                  <a:srgbClr val="FF0000"/>
                </a:solidFill>
                <a:latin typeface="Book Antiqua" pitchFamily="18" charset="0"/>
              </a:rPr>
              <a:t> </a:t>
            </a:r>
            <a:r>
              <a:rPr lang="en-US">
                <a:solidFill>
                  <a:srgbClr val="FFFF00"/>
                </a:solidFill>
                <a:latin typeface="Book Antiqua" pitchFamily="18" charset="0"/>
              </a:rPr>
              <a:t>can </a:t>
            </a:r>
            <a:r>
              <a:rPr lang="en-US">
                <a:solidFill>
                  <a:schemeClr val="bg1"/>
                </a:solidFill>
                <a:latin typeface="Book Antiqua" pitchFamily="18" charset="0"/>
              </a:rPr>
              <a:t>save money </a:t>
            </a:r>
            <a:r>
              <a:rPr lang="en-US">
                <a:solidFill>
                  <a:srgbClr val="FFFF00"/>
                </a:solidFill>
                <a:latin typeface="Book Antiqua" pitchFamily="18" charset="0"/>
              </a:rPr>
              <a:t>in the long run</a:t>
            </a:r>
          </a:p>
          <a:p>
            <a:endParaRPr lang="en-US">
              <a:latin typeface="Book Antiqua" pitchFamily="18" charset="0"/>
            </a:endParaRPr>
          </a:p>
          <a:p>
            <a:endParaRPr lang="en-US">
              <a:latin typeface="Book Antiqua" pitchFamily="18" charset="0"/>
            </a:endParaRPr>
          </a:p>
          <a:p>
            <a:endParaRPr lang="en-US">
              <a:latin typeface="Book Antiqua" pitchFamily="18" charset="0"/>
            </a:endParaRPr>
          </a:p>
          <a:p>
            <a:endParaRPr lang="en-US">
              <a:latin typeface="Book Antiqua" pitchFamily="18" charset="0"/>
            </a:endParaRPr>
          </a:p>
          <a:p>
            <a:endParaRPr lang="en-US">
              <a:latin typeface="Book Antiqua" pitchFamily="18" charset="0"/>
            </a:endParaRPr>
          </a:p>
          <a:p>
            <a:r>
              <a:rPr lang="en-US">
                <a:latin typeface="Book Antiqua" pitchFamily="18" charset="0"/>
              </a:rPr>
              <a:t>solar powered products are also very easy to install</a:t>
            </a:r>
          </a:p>
        </p:txBody>
      </p:sp>
      <p:sp>
        <p:nvSpPr>
          <p:cNvPr id="2" name="Title 1"/>
          <p:cNvSpPr>
            <a:spLocks noGrp="1"/>
          </p:cNvSpPr>
          <p:nvPr>
            <p:ph type="ctrTitle" idx="4294967295"/>
          </p:nvPr>
        </p:nvSpPr>
        <p:spPr>
          <a:xfrm>
            <a:off x="685800" y="0"/>
            <a:ext cx="7772400" cy="1470025"/>
          </a:xfrm>
        </p:spPr>
        <p:txBody>
          <a:bodyPr lIns="45720" tIns="0" rIns="45720" bIns="0" anchor="b">
            <a:normAutofit/>
            <a:scene3d>
              <a:camera prst="orthographicFront"/>
              <a:lightRig rig="soft" dir="t">
                <a:rot lat="0" lon="0" rev="17220000"/>
              </a:lightRig>
            </a:scene3d>
            <a:sp3d prstMaterial="softEdge">
              <a:bevelT w="38100" h="38100"/>
            </a:sp3d>
          </a:bodyPr>
          <a:lstStyle/>
          <a:p>
            <a:pPr eaLnBrk="1" fontAlgn="auto" hangingPunct="1">
              <a:spcAft>
                <a:spcPts val="0"/>
              </a:spcAft>
              <a:defRPr/>
            </a:pPr>
            <a:r>
              <a:rPr lang="en-US" sz="4800" b="1" cap="all"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rPr>
              <a:t>Advantages of Solar Power</a:t>
            </a:r>
            <a:endParaRPr lang="en-US" sz="4800" b="1" cap="all"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endParaRPr>
          </a:p>
        </p:txBody>
      </p:sp>
      <p:pic>
        <p:nvPicPr>
          <p:cNvPr id="9" name="Electricity.wav">
            <a:hlinkClick r:id="" action="ppaction://media"/>
          </p:cNvPr>
          <p:cNvPicPr>
            <a:picLocks noRot="1" noChangeAspect="1"/>
          </p:cNvPicPr>
          <p:nvPr>
            <a:audioFile r:link="rId1"/>
          </p:nvPr>
        </p:nvPicPr>
        <p:blipFill>
          <a:blip r:embed="rId8"/>
          <a:srcRect/>
          <a:stretch>
            <a:fillRect/>
          </a:stretch>
        </p:blipFill>
        <p:spPr bwMode="auto">
          <a:xfrm>
            <a:off x="7467600" y="4724400"/>
            <a:ext cx="244475" cy="244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additive="base">
                                        <p:cTn id="7" dur="500" fill="hold"/>
                                        <p:tgtEl>
                                          <p:spTgt spid="1030"/>
                                        </p:tgtEl>
                                        <p:attrNameLst>
                                          <p:attrName>ppt_x</p:attrName>
                                        </p:attrNameLst>
                                      </p:cBhvr>
                                      <p:tavLst>
                                        <p:tav tm="0">
                                          <p:val>
                                            <p:strVal val="#ppt_x"/>
                                          </p:val>
                                        </p:tav>
                                        <p:tav tm="100000">
                                          <p:val>
                                            <p:strVal val="#ppt_x"/>
                                          </p:val>
                                        </p:tav>
                                      </p:tavLst>
                                    </p:anim>
                                    <p:anim calcmode="lin" valueType="num">
                                      <p:cBhvr additive="base">
                                        <p:cTn id="8" dur="500" fill="hold"/>
                                        <p:tgtEl>
                                          <p:spTgt spid="10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5419" fill="hold"/>
                                        <p:tgtEl>
                                          <p:spTgt spid="9"/>
                                        </p:tgtEl>
                                      </p:cBhvr>
                                    </p:cmd>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7414"/>
                                        </p:tgtEl>
                                        <p:attrNameLst>
                                          <p:attrName>style.visibility</p:attrName>
                                        </p:attrNameLst>
                                      </p:cBhvr>
                                      <p:to>
                                        <p:strVal val="visible"/>
                                      </p:to>
                                    </p:set>
                                    <p:animEffect transition="in" filter="blinds(horizontal)">
                                      <p:cBhvr>
                                        <p:cTn id="16" dur="500"/>
                                        <p:tgtEl>
                                          <p:spTgt spid="17414"/>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17413"/>
                                        </p:tgtEl>
                                        <p:attrNameLst>
                                          <p:attrName>style.visibility</p:attrName>
                                        </p:attrNameLst>
                                      </p:cBhvr>
                                      <p:to>
                                        <p:strVal val="visible"/>
                                      </p:to>
                                    </p:set>
                                    <p:animEffect transition="in" filter="box(in)">
                                      <p:cBhvr>
                                        <p:cTn id="21" dur="500"/>
                                        <p:tgtEl>
                                          <p:spTgt spid="17413"/>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17412"/>
                                        </p:tgtEl>
                                        <p:attrNameLst>
                                          <p:attrName>style.visibility</p:attrName>
                                        </p:attrNameLst>
                                      </p:cBhvr>
                                      <p:to>
                                        <p:strVal val="visible"/>
                                      </p:to>
                                    </p:set>
                                    <p:animEffect transition="in" filter="diamond(in)">
                                      <p:cBhvr>
                                        <p:cTn id="26" dur="2000"/>
                                        <p:tgtEl>
                                          <p:spTgt spid="17412"/>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17411"/>
                                        </p:tgtEl>
                                        <p:attrNameLst>
                                          <p:attrName>style.visibility</p:attrName>
                                        </p:attrNameLst>
                                      </p:cBhvr>
                                      <p:to>
                                        <p:strVal val="visible"/>
                                      </p:to>
                                    </p:set>
                                    <p:animEffect transition="in" filter="diamond(in)">
                                      <p:cBhvr>
                                        <p:cTn id="31" dur="2000"/>
                                        <p:tgtEl>
                                          <p:spTgt spid="1741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7411"/>
                                        </p:tgtEl>
                                        <p:attrNameLst>
                                          <p:attrName>style.visibility</p:attrName>
                                        </p:attrNameLst>
                                      </p:cBhvr>
                                      <p:to>
                                        <p:strVal val="visible"/>
                                      </p:to>
                                    </p:set>
                                    <p:animEffect transition="in" filter="blinds(horizontal)">
                                      <p:cBhvr>
                                        <p:cTn id="36" dur="500"/>
                                        <p:tgtEl>
                                          <p:spTgt spid="174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030"/>
                                        </p:tgtEl>
                                        <p:attrNameLst>
                                          <p:attrName>style.visibility</p:attrName>
                                        </p:attrNameLst>
                                      </p:cBhvr>
                                      <p:to>
                                        <p:strVal val="visible"/>
                                      </p:to>
                                    </p:set>
                                    <p:anim calcmode="lin" valueType="num">
                                      <p:cBhvr additive="base">
                                        <p:cTn id="41" dur="500" fill="hold"/>
                                        <p:tgtEl>
                                          <p:spTgt spid="1030"/>
                                        </p:tgtEl>
                                        <p:attrNameLst>
                                          <p:attrName>ppt_x</p:attrName>
                                        </p:attrNameLst>
                                      </p:cBhvr>
                                      <p:tavLst>
                                        <p:tav tm="0">
                                          <p:val>
                                            <p:strVal val="#ppt_x"/>
                                          </p:val>
                                        </p:tav>
                                        <p:tav tm="100000">
                                          <p:val>
                                            <p:strVal val="#ppt_x"/>
                                          </p:val>
                                        </p:tav>
                                      </p:tavLst>
                                    </p:anim>
                                    <p:anim calcmode="lin" valueType="num">
                                      <p:cBhvr additive="base">
                                        <p:cTn id="42"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idx="4294967295"/>
          </p:nvPr>
        </p:nvPicPr>
        <p:blipFill>
          <a:blip r:embed="rId2"/>
          <a:srcRect/>
          <a:stretch>
            <a:fillRect/>
          </a:stretch>
        </p:blipFill>
        <p:spPr>
          <a:xfrm>
            <a:off x="2209800" y="228600"/>
            <a:ext cx="4724400" cy="3325813"/>
          </a:xfrm>
        </p:spPr>
      </p:pic>
      <p:sp>
        <p:nvSpPr>
          <p:cNvPr id="2" name="Title 1"/>
          <p:cNvSpPr>
            <a:spLocks noGrp="1"/>
          </p:cNvSpPr>
          <p:nvPr>
            <p:ph type="title" idx="4294967295"/>
          </p:nvPr>
        </p:nvSpPr>
        <p:spPr/>
        <p:txBody>
          <a:bodyPr>
            <a:normAutofit/>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100" b="1" dirty="0" smtClean="0">
                <a:ln w="6350">
                  <a:noFill/>
                </a:ln>
                <a:solidFill>
                  <a:schemeClr val="bg1"/>
                </a:solidFill>
                <a:effectLst>
                  <a:outerShdw blurRad="114300" dist="101600" dir="2700000" algn="tl" rotWithShape="0">
                    <a:srgbClr val="000000">
                      <a:alpha val="40000"/>
                    </a:srgbClr>
                  </a:outerShdw>
                </a:effectLst>
              </a:rPr>
              <a:t>More Information</a:t>
            </a:r>
            <a:endParaRPr lang="en-US" sz="4100" b="1" dirty="0">
              <a:ln w="6350">
                <a:noFill/>
              </a:ln>
              <a:solidFill>
                <a:schemeClr val="bg1"/>
              </a:solidFill>
              <a:effectLst>
                <a:outerShdw blurRad="114300" dist="101600" dir="2700000" algn="tl" rotWithShape="0">
                  <a:srgbClr val="000000">
                    <a:alpha val="40000"/>
                  </a:srgbClr>
                </a:outerShdw>
              </a:effectLst>
            </a:endParaRPr>
          </a:p>
        </p:txBody>
      </p:sp>
      <p:sp>
        <p:nvSpPr>
          <p:cNvPr id="18436" name="TextBox 4"/>
          <p:cNvSpPr txBox="1">
            <a:spLocks noChangeArrowheads="1"/>
          </p:cNvSpPr>
          <p:nvPr/>
        </p:nvSpPr>
        <p:spPr bwMode="auto">
          <a:xfrm>
            <a:off x="838200" y="3657600"/>
            <a:ext cx="7467600" cy="1754188"/>
          </a:xfrm>
          <a:prstGeom prst="rect">
            <a:avLst/>
          </a:prstGeom>
          <a:noFill/>
          <a:ln w="9525">
            <a:noFill/>
            <a:miter lim="800000"/>
            <a:headEnd/>
            <a:tailEnd/>
          </a:ln>
        </p:spPr>
        <p:txBody>
          <a:bodyPr>
            <a:spAutoFit/>
          </a:bodyPr>
          <a:lstStyle/>
          <a:p>
            <a:r>
              <a:rPr lang="en-US">
                <a:solidFill>
                  <a:schemeClr val="bg1"/>
                </a:solidFill>
                <a:latin typeface="Book Antiqua" pitchFamily="18" charset="0"/>
              </a:rPr>
              <a:t>Most solar cells are made from silicon, and are fairly expensive to construct</a:t>
            </a:r>
          </a:p>
          <a:p>
            <a:r>
              <a:rPr lang="en-US">
                <a:latin typeface="Book Antiqua" pitchFamily="18" charset="0"/>
              </a:rPr>
              <a:t>There is little chance that silicon solar cells will be very popular in the future of alternative energy</a:t>
            </a:r>
          </a:p>
          <a:p>
            <a:endParaRPr lang="en-US">
              <a:latin typeface="Book Antiqua" pitchFamily="18" charset="0"/>
            </a:endParaRPr>
          </a:p>
          <a:p>
            <a:endParaRPr lang="en-US">
              <a:latin typeface="Book Antiqua" pitchFamily="18" charset="0"/>
            </a:endParaRPr>
          </a:p>
        </p:txBody>
      </p:sp>
      <p:sp>
        <p:nvSpPr>
          <p:cNvPr id="18437" name="TextBox 5"/>
          <p:cNvSpPr txBox="1">
            <a:spLocks noChangeArrowheads="1"/>
          </p:cNvSpPr>
          <p:nvPr/>
        </p:nvSpPr>
        <p:spPr bwMode="auto">
          <a:xfrm>
            <a:off x="838200" y="5029200"/>
            <a:ext cx="7086600" cy="2308225"/>
          </a:xfrm>
          <a:prstGeom prst="rect">
            <a:avLst/>
          </a:prstGeom>
          <a:noFill/>
          <a:ln w="9525">
            <a:noFill/>
            <a:miter lim="800000"/>
            <a:headEnd/>
            <a:tailEnd/>
          </a:ln>
        </p:spPr>
        <p:txBody>
          <a:bodyPr>
            <a:spAutoFit/>
          </a:bodyPr>
          <a:lstStyle/>
          <a:p>
            <a:r>
              <a:rPr lang="en-US" b="1">
                <a:solidFill>
                  <a:schemeClr val="bg1"/>
                </a:solidFill>
                <a:latin typeface="Book Antiqua" pitchFamily="18" charset="0"/>
              </a:rPr>
              <a:t>Alternative materials as abundant as silicon could reduce the cost of solar cells</a:t>
            </a:r>
          </a:p>
          <a:p>
            <a:r>
              <a:rPr lang="en-US" b="1">
                <a:latin typeface="Book Antiqua" pitchFamily="18" charset="0"/>
              </a:rPr>
              <a:t>Recent studies at Berkley have shown that nine semiconducting are abundant enough to meet or exceed annual worldwide energy demand, with significant raw material cost-reduction.</a:t>
            </a:r>
          </a:p>
          <a:p>
            <a:endParaRPr lang="en-US" b="1">
              <a:solidFill>
                <a:schemeClr val="bg1"/>
              </a:solidFill>
              <a:latin typeface="Book Antiqua" pitchFamily="18" charset="0"/>
            </a:endParaRPr>
          </a:p>
          <a:p>
            <a:endParaRPr lang="en-US" b="1">
              <a:latin typeface="Book Antiqua" pitchFamily="18" charset="0"/>
            </a:endParaRPr>
          </a:p>
          <a:p>
            <a:endParaRPr lang="en-US">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ox(in)">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additive="base">
                                        <p:cTn id="12" dur="500" fill="hold"/>
                                        <p:tgtEl>
                                          <p:spTgt spid="18436"/>
                                        </p:tgtEl>
                                        <p:attrNameLst>
                                          <p:attrName>ppt_x</p:attrName>
                                        </p:attrNameLst>
                                      </p:cBhvr>
                                      <p:tavLst>
                                        <p:tav tm="0">
                                          <p:val>
                                            <p:strVal val="#ppt_x"/>
                                          </p:val>
                                        </p:tav>
                                        <p:tav tm="100000">
                                          <p:val>
                                            <p:strVal val="#ppt_x"/>
                                          </p:val>
                                        </p:tav>
                                      </p:tavLst>
                                    </p:anim>
                                    <p:anim calcmode="lin" valueType="num">
                                      <p:cBhvr additive="base">
                                        <p:cTn id="13"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437"/>
                                        </p:tgtEl>
                                        <p:attrNameLst>
                                          <p:attrName>style.visibility</p:attrName>
                                        </p:attrNameLst>
                                      </p:cBhvr>
                                      <p:to>
                                        <p:strVal val="visible"/>
                                      </p:to>
                                    </p:set>
                                    <p:anim calcmode="lin" valueType="num">
                                      <p:cBhvr additive="base">
                                        <p:cTn id="18" dur="500" fill="hold"/>
                                        <p:tgtEl>
                                          <p:spTgt spid="18437"/>
                                        </p:tgtEl>
                                        <p:attrNameLst>
                                          <p:attrName>ppt_x</p:attrName>
                                        </p:attrNameLst>
                                      </p:cBhvr>
                                      <p:tavLst>
                                        <p:tav tm="0">
                                          <p:val>
                                            <p:strVal val="#ppt_x"/>
                                          </p:val>
                                        </p:tav>
                                        <p:tav tm="100000">
                                          <p:val>
                                            <p:strVal val="#ppt_x"/>
                                          </p:val>
                                        </p:tav>
                                      </p:tavLst>
                                    </p:anim>
                                    <p:anim calcmode="lin" valueType="num">
                                      <p:cBhvr additive="base">
                                        <p:cTn id="19"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srcRect/>
          <a:stretch>
            <a:fillRect/>
          </a:stretch>
        </p:blipFill>
        <p:spPr bwMode="auto">
          <a:xfrm>
            <a:off x="6172200" y="5105400"/>
            <a:ext cx="2336800" cy="1752600"/>
          </a:xfrm>
          <a:prstGeom prst="rect">
            <a:avLst/>
          </a:prstGeom>
          <a:noFill/>
          <a:ln w="9525">
            <a:noFill/>
            <a:miter lim="800000"/>
            <a:headEnd/>
            <a:tailEnd/>
          </a:ln>
        </p:spPr>
      </p:pic>
      <p:pic>
        <p:nvPicPr>
          <p:cNvPr id="19459" name="Picture 2"/>
          <p:cNvPicPr>
            <a:picLocks noGrp="1" noChangeAspect="1" noChangeArrowheads="1"/>
          </p:cNvPicPr>
          <p:nvPr>
            <p:ph idx="4294967295"/>
          </p:nvPr>
        </p:nvPicPr>
        <p:blipFill>
          <a:blip r:embed="rId4"/>
          <a:srcRect/>
          <a:stretch>
            <a:fillRect/>
          </a:stretch>
        </p:blipFill>
        <p:spPr>
          <a:xfrm>
            <a:off x="1600200" y="457200"/>
            <a:ext cx="5943600" cy="4397375"/>
          </a:xfrm>
        </p:spPr>
      </p:pic>
      <p:sp>
        <p:nvSpPr>
          <p:cNvPr id="2" name="Title 1"/>
          <p:cNvSpPr>
            <a:spLocks noGrp="1"/>
          </p:cNvSpPr>
          <p:nvPr>
            <p:ph type="title" idx="4294967295"/>
          </p:nvPr>
        </p:nvSpPr>
        <p:spPr/>
        <p:txBody>
          <a:bodyPr>
            <a:normAutofit/>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100" b="1" dirty="0" smtClean="0">
                <a:ln w="6350">
                  <a:noFill/>
                </a:ln>
                <a:solidFill>
                  <a:srgbClr val="FF0000"/>
                </a:solidFill>
                <a:effectLst>
                  <a:outerShdw blurRad="114300" dist="101600" dir="2700000" algn="tl" rotWithShape="0">
                    <a:srgbClr val="000000">
                      <a:alpha val="40000"/>
                    </a:srgbClr>
                  </a:outerShdw>
                </a:effectLst>
              </a:rPr>
              <a:t>S</a:t>
            </a:r>
            <a:r>
              <a:rPr lang="en-US" sz="4100" b="1" dirty="0" smtClean="0">
                <a:ln w="6350">
                  <a:noFill/>
                </a:ln>
                <a:solidFill>
                  <a:schemeClr val="bg1"/>
                </a:solidFill>
                <a:effectLst>
                  <a:outerShdw blurRad="114300" dist="101600" dir="2700000" algn="tl" rotWithShape="0">
                    <a:srgbClr val="000000">
                      <a:alpha val="40000"/>
                    </a:srgbClr>
                  </a:outerShdw>
                </a:effectLst>
              </a:rPr>
              <a:t>olar </a:t>
            </a:r>
            <a:r>
              <a:rPr lang="en-US" sz="4100" b="1" dirty="0" smtClean="0">
                <a:ln w="6350">
                  <a:noFill/>
                </a:ln>
                <a:solidFill>
                  <a:srgbClr val="FF0000"/>
                </a:solidFill>
                <a:effectLst>
                  <a:outerShdw blurRad="114300" dist="101600" dir="2700000" algn="tl" rotWithShape="0">
                    <a:srgbClr val="000000">
                      <a:alpha val="40000"/>
                    </a:srgbClr>
                  </a:outerShdw>
                </a:effectLst>
              </a:rPr>
              <a:t>H</a:t>
            </a:r>
            <a:r>
              <a:rPr lang="en-US" sz="4100" b="1" dirty="0" smtClean="0">
                <a:ln w="6350">
                  <a:noFill/>
                </a:ln>
                <a:solidFill>
                  <a:schemeClr val="bg1"/>
                </a:solidFill>
                <a:effectLst>
                  <a:outerShdw blurRad="114300" dist="101600" dir="2700000" algn="tl" rotWithShape="0">
                    <a:srgbClr val="000000">
                      <a:alpha val="40000"/>
                    </a:srgbClr>
                  </a:outerShdw>
                </a:effectLst>
              </a:rPr>
              <a:t>ouses</a:t>
            </a:r>
            <a:endParaRPr lang="en-US" sz="4100" b="1" dirty="0">
              <a:ln w="6350">
                <a:noFill/>
              </a:ln>
              <a:solidFill>
                <a:schemeClr val="bg1"/>
              </a:solidFill>
              <a:effectLst>
                <a:outerShdw blurRad="114300" dist="101600" dir="2700000" algn="tl" rotWithShape="0">
                  <a:srgbClr val="000000">
                    <a:alpha val="40000"/>
                  </a:srgbClr>
                </a:outerShdw>
              </a:effectLst>
            </a:endParaRPr>
          </a:p>
        </p:txBody>
      </p:sp>
      <p:sp>
        <p:nvSpPr>
          <p:cNvPr id="19461" name="TextBox 4"/>
          <p:cNvSpPr txBox="1">
            <a:spLocks noChangeArrowheads="1"/>
          </p:cNvSpPr>
          <p:nvPr/>
        </p:nvSpPr>
        <p:spPr bwMode="auto">
          <a:xfrm>
            <a:off x="762000" y="1752600"/>
            <a:ext cx="6629400" cy="369888"/>
          </a:xfrm>
          <a:prstGeom prst="rect">
            <a:avLst/>
          </a:prstGeom>
          <a:noFill/>
          <a:ln w="9525">
            <a:noFill/>
            <a:miter lim="800000"/>
            <a:headEnd/>
            <a:tailEnd/>
          </a:ln>
        </p:spPr>
        <p:txBody>
          <a:bodyPr>
            <a:spAutoFit/>
          </a:bodyPr>
          <a:lstStyle/>
          <a:p>
            <a:r>
              <a:rPr lang="en-US">
                <a:solidFill>
                  <a:schemeClr val="bg1"/>
                </a:solidFill>
                <a:latin typeface="Book Antiqua" pitchFamily="18" charset="0"/>
              </a:rPr>
              <a:t>A robust solar elec</a:t>
            </a:r>
            <a:r>
              <a:rPr lang="en-US">
                <a:latin typeface="Book Antiqua" pitchFamily="18" charset="0"/>
              </a:rPr>
              <a:t>tric</a:t>
            </a:r>
            <a:r>
              <a:rPr lang="en-US">
                <a:solidFill>
                  <a:schemeClr val="bg1"/>
                </a:solidFill>
                <a:latin typeface="Book Antiqua" pitchFamily="18" charset="0"/>
              </a:rPr>
              <a:t> </a:t>
            </a:r>
            <a:r>
              <a:rPr lang="en-US">
                <a:latin typeface="Book Antiqua" pitchFamily="18" charset="0"/>
              </a:rPr>
              <a:t>system will cost about $20,000</a:t>
            </a:r>
          </a:p>
        </p:txBody>
      </p:sp>
      <p:sp>
        <p:nvSpPr>
          <p:cNvPr id="19462" name="TextBox 5"/>
          <p:cNvSpPr txBox="1">
            <a:spLocks noChangeArrowheads="1"/>
          </p:cNvSpPr>
          <p:nvPr/>
        </p:nvSpPr>
        <p:spPr bwMode="auto">
          <a:xfrm>
            <a:off x="838200" y="2209800"/>
            <a:ext cx="5943600" cy="646113"/>
          </a:xfrm>
          <a:prstGeom prst="rect">
            <a:avLst/>
          </a:prstGeom>
          <a:noFill/>
          <a:ln w="9525">
            <a:noFill/>
            <a:miter lim="800000"/>
            <a:headEnd/>
            <a:tailEnd/>
          </a:ln>
        </p:spPr>
        <p:txBody>
          <a:bodyPr>
            <a:spAutoFit/>
          </a:bodyPr>
          <a:lstStyle/>
          <a:p>
            <a:r>
              <a:rPr lang="en-US">
                <a:solidFill>
                  <a:schemeClr val="bg1"/>
                </a:solidFill>
                <a:latin typeface="Book Antiqua" pitchFamily="18" charset="0"/>
              </a:rPr>
              <a:t>For a remote </a:t>
            </a:r>
            <a:r>
              <a:rPr lang="en-US">
                <a:latin typeface="Book Antiqua" pitchFamily="18" charset="0"/>
              </a:rPr>
              <a:t>cabin, the cost is generally much cheaper </a:t>
            </a:r>
            <a:r>
              <a:rPr lang="en-US">
                <a:solidFill>
                  <a:schemeClr val="bg1"/>
                </a:solidFill>
                <a:latin typeface="Book Antiqua" pitchFamily="18" charset="0"/>
              </a:rPr>
              <a:t>than hoo</a:t>
            </a:r>
            <a:r>
              <a:rPr lang="en-US">
                <a:latin typeface="Book Antiqua" pitchFamily="18" charset="0"/>
              </a:rPr>
              <a:t>king up</a:t>
            </a:r>
            <a:r>
              <a:rPr lang="en-US">
                <a:solidFill>
                  <a:srgbClr val="FF0000"/>
                </a:solidFill>
                <a:latin typeface="Book Antiqua" pitchFamily="18" charset="0"/>
              </a:rPr>
              <a:t> </a:t>
            </a:r>
            <a:r>
              <a:rPr lang="en-US">
                <a:latin typeface="Book Antiqua" pitchFamily="18" charset="0"/>
              </a:rPr>
              <a:t>to the grid</a:t>
            </a:r>
          </a:p>
        </p:txBody>
      </p:sp>
      <p:sp>
        <p:nvSpPr>
          <p:cNvPr id="19463" name="TextBox 6"/>
          <p:cNvSpPr txBox="1">
            <a:spLocks noChangeArrowheads="1"/>
          </p:cNvSpPr>
          <p:nvPr/>
        </p:nvSpPr>
        <p:spPr bwMode="auto">
          <a:xfrm>
            <a:off x="838200" y="2971800"/>
            <a:ext cx="6248400" cy="923925"/>
          </a:xfrm>
          <a:prstGeom prst="rect">
            <a:avLst/>
          </a:prstGeom>
          <a:noFill/>
          <a:ln w="9525">
            <a:noFill/>
            <a:miter lim="800000"/>
            <a:headEnd/>
            <a:tailEnd/>
          </a:ln>
        </p:spPr>
        <p:txBody>
          <a:bodyPr>
            <a:spAutoFit/>
          </a:bodyPr>
          <a:lstStyle/>
          <a:p>
            <a:r>
              <a:rPr lang="en-US">
                <a:solidFill>
                  <a:schemeClr val="bg1"/>
                </a:solidFill>
                <a:latin typeface="Book Antiqua" pitchFamily="18" charset="0"/>
              </a:rPr>
              <a:t>A solar </a:t>
            </a:r>
            <a:r>
              <a:rPr lang="en-US">
                <a:latin typeface="Book Antiqua" pitchFamily="18" charset="0"/>
              </a:rPr>
              <a:t>energy system </a:t>
            </a:r>
            <a:r>
              <a:rPr lang="en-US">
                <a:solidFill>
                  <a:srgbClr val="FFC000"/>
                </a:solidFill>
                <a:latin typeface="Book Antiqua" pitchFamily="18" charset="0"/>
              </a:rPr>
              <a:t>big enough to power a </a:t>
            </a:r>
            <a:r>
              <a:rPr lang="en-US">
                <a:latin typeface="Book Antiqua" pitchFamily="18" charset="0"/>
              </a:rPr>
              <a:t>computer </a:t>
            </a:r>
            <a:r>
              <a:rPr lang="en-US">
                <a:solidFill>
                  <a:schemeClr val="bg1"/>
                </a:solidFill>
                <a:latin typeface="Book Antiqua" pitchFamily="18" charset="0"/>
              </a:rPr>
              <a:t>and a </a:t>
            </a:r>
            <a:r>
              <a:rPr lang="en-US">
                <a:latin typeface="Book Antiqua" pitchFamily="18" charset="0"/>
              </a:rPr>
              <a:t>few other small items </a:t>
            </a:r>
            <a:r>
              <a:rPr lang="en-US">
                <a:solidFill>
                  <a:srgbClr val="FFC000"/>
                </a:solidFill>
                <a:latin typeface="Book Antiqua" pitchFamily="18" charset="0"/>
              </a:rPr>
              <a:t>might cost you between </a:t>
            </a:r>
            <a:r>
              <a:rPr lang="en-US">
                <a:latin typeface="Book Antiqua" pitchFamily="18" charset="0"/>
              </a:rPr>
              <a:t>$700 </a:t>
            </a:r>
            <a:r>
              <a:rPr lang="en-US">
                <a:solidFill>
                  <a:srgbClr val="FFC000"/>
                </a:solidFill>
                <a:latin typeface="Book Antiqua" pitchFamily="18" charset="0"/>
              </a:rPr>
              <a:t>&amp;</a:t>
            </a:r>
            <a:r>
              <a:rPr lang="en-US">
                <a:latin typeface="Book Antiqua" pitchFamily="18" charset="0"/>
              </a:rPr>
              <a:t> </a:t>
            </a:r>
            <a:r>
              <a:rPr lang="en-US">
                <a:solidFill>
                  <a:schemeClr val="bg1"/>
                </a:solidFill>
                <a:latin typeface="Book Antiqua" pitchFamily="18" charset="0"/>
              </a:rPr>
              <a:t>$1000</a:t>
            </a:r>
          </a:p>
        </p:txBody>
      </p:sp>
      <p:sp>
        <p:nvSpPr>
          <p:cNvPr id="19464" name="TextBox 7"/>
          <p:cNvSpPr txBox="1">
            <a:spLocks noChangeArrowheads="1"/>
          </p:cNvSpPr>
          <p:nvPr/>
        </p:nvSpPr>
        <p:spPr bwMode="auto">
          <a:xfrm>
            <a:off x="914400" y="4038600"/>
            <a:ext cx="6705600" cy="2032000"/>
          </a:xfrm>
          <a:prstGeom prst="rect">
            <a:avLst/>
          </a:prstGeom>
          <a:noFill/>
          <a:ln w="9525">
            <a:noFill/>
            <a:miter lim="800000"/>
            <a:headEnd/>
            <a:tailEnd/>
          </a:ln>
        </p:spPr>
        <p:txBody>
          <a:bodyPr>
            <a:spAutoFit/>
          </a:bodyPr>
          <a:lstStyle/>
          <a:p>
            <a:r>
              <a:rPr lang="en-US">
                <a:solidFill>
                  <a:schemeClr val="bg1"/>
                </a:solidFill>
                <a:latin typeface="Book Antiqua" pitchFamily="18" charset="0"/>
              </a:rPr>
              <a:t>A full </a:t>
            </a:r>
            <a:r>
              <a:rPr lang="en-US">
                <a:latin typeface="Book Antiqua" pitchFamily="18" charset="0"/>
              </a:rPr>
              <a:t>solar-system could pay for itself after 11 years</a:t>
            </a:r>
          </a:p>
          <a:p>
            <a:endParaRPr lang="en-US">
              <a:latin typeface="Book Antiqua" pitchFamily="18" charset="0"/>
            </a:endParaRPr>
          </a:p>
          <a:p>
            <a:r>
              <a:rPr lang="en-US">
                <a:latin typeface="Book Antiqua" pitchFamily="18" charset="0"/>
              </a:rPr>
              <a:t>Electr</a:t>
            </a:r>
            <a:r>
              <a:rPr lang="en-US">
                <a:solidFill>
                  <a:schemeClr val="bg1"/>
                </a:solidFill>
                <a:latin typeface="Book Antiqua" pitchFamily="18" charset="0"/>
              </a:rPr>
              <a:t>ic Companies pay for unused electricity sent back into the </a:t>
            </a:r>
            <a:r>
              <a:rPr lang="en-US">
                <a:latin typeface="Book Antiqua" pitchFamily="18" charset="0"/>
              </a:rPr>
              <a:t>power grid</a:t>
            </a:r>
          </a:p>
          <a:p>
            <a:endParaRPr lang="en-US">
              <a:latin typeface="Book Antiqua" pitchFamily="18" charset="0"/>
            </a:endParaRPr>
          </a:p>
          <a:p>
            <a:r>
              <a:rPr lang="en-US">
                <a:solidFill>
                  <a:schemeClr val="bg1"/>
                </a:solidFill>
                <a:latin typeface="Book Antiqua" pitchFamily="18" charset="0"/>
              </a:rPr>
              <a:t>The government often gives incentives to those </a:t>
            </a:r>
            <a:r>
              <a:rPr lang="en-US">
                <a:latin typeface="Book Antiqua" pitchFamily="18" charset="0"/>
              </a:rPr>
              <a:t>investing in renewable energy </a:t>
            </a:r>
            <a:r>
              <a:rPr lang="en-US">
                <a:solidFill>
                  <a:schemeClr val="bg1"/>
                </a:solidFill>
                <a:latin typeface="Book Antiqua" pitchFamily="18" charset="0"/>
              </a:rPr>
              <a:t>sources such as solar energy</a:t>
            </a:r>
          </a:p>
        </p:txBody>
      </p:sp>
      <p:pic>
        <p:nvPicPr>
          <p:cNvPr id="9" name="Groan.wav">
            <a:hlinkClick r:id="" action="ppaction://media"/>
          </p:cNvPr>
          <p:cNvPicPr>
            <a:picLocks noRot="1" noChangeAspect="1"/>
          </p:cNvPicPr>
          <p:nvPr>
            <a:wavAudioFile r:embed="rId1" name="Groan.wav"/>
          </p:nvPr>
        </p:nvPicPr>
        <p:blipFill>
          <a:blip r:embed="rId5"/>
          <a:srcRect/>
          <a:stretch>
            <a:fillRect/>
          </a:stretch>
        </p:blipFill>
        <p:spPr bwMode="auto">
          <a:xfrm>
            <a:off x="8229600" y="5334000"/>
            <a:ext cx="244475" cy="244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3016" fill="hold"/>
                                        <p:tgtEl>
                                          <p:spTgt spid="9"/>
                                        </p:tgtEl>
                                      </p:cBhvr>
                                    </p:cmd>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19459"/>
                                        </p:tgtEl>
                                        <p:attrNameLst>
                                          <p:attrName>style.visibility</p:attrName>
                                        </p:attrNameLst>
                                      </p:cBhvr>
                                      <p:to>
                                        <p:strVal val="visible"/>
                                      </p:to>
                                    </p:set>
                                    <p:animEffect transition="in" filter="box(in)">
                                      <p:cBhvr>
                                        <p:cTn id="16" dur="500"/>
                                        <p:tgtEl>
                                          <p:spTgt spid="19459"/>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9461"/>
                                        </p:tgtEl>
                                        <p:attrNameLst>
                                          <p:attrName>style.visibility</p:attrName>
                                        </p:attrNameLst>
                                      </p:cBhvr>
                                      <p:to>
                                        <p:strVal val="visible"/>
                                      </p:to>
                                    </p:set>
                                    <p:anim calcmode="lin" valueType="num">
                                      <p:cBhvr additive="base">
                                        <p:cTn id="21" dur="500" fill="hold"/>
                                        <p:tgtEl>
                                          <p:spTgt spid="19461"/>
                                        </p:tgtEl>
                                        <p:attrNameLst>
                                          <p:attrName>ppt_x</p:attrName>
                                        </p:attrNameLst>
                                      </p:cBhvr>
                                      <p:tavLst>
                                        <p:tav tm="0">
                                          <p:val>
                                            <p:strVal val="#ppt_x"/>
                                          </p:val>
                                        </p:tav>
                                        <p:tav tm="100000">
                                          <p:val>
                                            <p:strVal val="#ppt_x"/>
                                          </p:val>
                                        </p:tav>
                                      </p:tavLst>
                                    </p:anim>
                                    <p:anim calcmode="lin" valueType="num">
                                      <p:cBhvr additive="base">
                                        <p:cTn id="22"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462"/>
                                        </p:tgtEl>
                                        <p:attrNameLst>
                                          <p:attrName>style.visibility</p:attrName>
                                        </p:attrNameLst>
                                      </p:cBhvr>
                                      <p:to>
                                        <p:strVal val="visible"/>
                                      </p:to>
                                    </p:set>
                                    <p:anim calcmode="lin" valueType="num">
                                      <p:cBhvr additive="base">
                                        <p:cTn id="27" dur="500" fill="hold"/>
                                        <p:tgtEl>
                                          <p:spTgt spid="19462"/>
                                        </p:tgtEl>
                                        <p:attrNameLst>
                                          <p:attrName>ppt_x</p:attrName>
                                        </p:attrNameLst>
                                      </p:cBhvr>
                                      <p:tavLst>
                                        <p:tav tm="0">
                                          <p:val>
                                            <p:strVal val="#ppt_x"/>
                                          </p:val>
                                        </p:tav>
                                        <p:tav tm="100000">
                                          <p:val>
                                            <p:strVal val="#ppt_x"/>
                                          </p:val>
                                        </p:tav>
                                      </p:tavLst>
                                    </p:anim>
                                    <p:anim calcmode="lin" valueType="num">
                                      <p:cBhvr additive="base">
                                        <p:cTn id="28"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9463"/>
                                        </p:tgtEl>
                                        <p:attrNameLst>
                                          <p:attrName>style.visibility</p:attrName>
                                        </p:attrNameLst>
                                      </p:cBhvr>
                                      <p:to>
                                        <p:strVal val="visible"/>
                                      </p:to>
                                    </p:set>
                                    <p:anim calcmode="lin" valueType="num">
                                      <p:cBhvr additive="base">
                                        <p:cTn id="33" dur="500" fill="hold"/>
                                        <p:tgtEl>
                                          <p:spTgt spid="19463"/>
                                        </p:tgtEl>
                                        <p:attrNameLst>
                                          <p:attrName>ppt_x</p:attrName>
                                        </p:attrNameLst>
                                      </p:cBhvr>
                                      <p:tavLst>
                                        <p:tav tm="0">
                                          <p:val>
                                            <p:strVal val="#ppt_x"/>
                                          </p:val>
                                        </p:tav>
                                        <p:tav tm="100000">
                                          <p:val>
                                            <p:strVal val="#ppt_x"/>
                                          </p:val>
                                        </p:tav>
                                      </p:tavLst>
                                    </p:anim>
                                    <p:anim calcmode="lin" valueType="num">
                                      <p:cBhvr additive="base">
                                        <p:cTn id="34"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9464"/>
                                        </p:tgtEl>
                                        <p:attrNameLst>
                                          <p:attrName>style.visibility</p:attrName>
                                        </p:attrNameLst>
                                      </p:cBhvr>
                                      <p:to>
                                        <p:strVal val="visible"/>
                                      </p:to>
                                    </p:set>
                                    <p:anim calcmode="lin" valueType="num">
                                      <p:cBhvr additive="base">
                                        <p:cTn id="39" dur="500" fill="hold"/>
                                        <p:tgtEl>
                                          <p:spTgt spid="19464"/>
                                        </p:tgtEl>
                                        <p:attrNameLst>
                                          <p:attrName>ppt_x</p:attrName>
                                        </p:attrNameLst>
                                      </p:cBhvr>
                                      <p:tavLst>
                                        <p:tav tm="0">
                                          <p:val>
                                            <p:strVal val="#ppt_x"/>
                                          </p:val>
                                        </p:tav>
                                        <p:tav tm="100000">
                                          <p:val>
                                            <p:strVal val="#ppt_x"/>
                                          </p:val>
                                        </p:tav>
                                      </p:tavLst>
                                    </p:anim>
                                    <p:anim calcmode="lin" valueType="num">
                                      <p:cBhvr additive="base">
                                        <p:cTn id="40" dur="500" fill="hold"/>
                                        <p:tgtEl>
                                          <p:spTgt spid="1946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nodeType="clickEffect">
                                  <p:stCondLst>
                                    <p:cond delay="0"/>
                                  </p:stCondLst>
                                  <p:childTnLst>
                                    <p:set>
                                      <p:cBhvr>
                                        <p:cTn id="44" dur="1" fill="hold">
                                          <p:stCondLst>
                                            <p:cond delay="0"/>
                                          </p:stCondLst>
                                        </p:cTn>
                                        <p:tgtEl>
                                          <p:spTgt spid="3075"/>
                                        </p:tgtEl>
                                        <p:attrNameLst>
                                          <p:attrName>style.visibility</p:attrName>
                                        </p:attrNameLst>
                                      </p:cBhvr>
                                      <p:to>
                                        <p:strVal val="visible"/>
                                      </p:to>
                                    </p:set>
                                    <p:animEffect transition="in" filter="box(in)">
                                      <p:cBhvr>
                                        <p:cTn id="45"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46"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19461" grpId="0"/>
      <p:bldP spid="19462" grpId="0"/>
      <p:bldP spid="19463" grpId="0"/>
      <p:bldP spid="194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Rectangle 7"/>
          <p:cNvSpPr>
            <a:spLocks noGrp="1"/>
          </p:cNvSpPr>
          <p:nvPr>
            <p:ph type="title"/>
          </p:nvPr>
        </p:nvSpPr>
        <p:spPr/>
        <p:txBody>
          <a:bodyPr/>
          <a:lstStyle/>
          <a:p>
            <a:r>
              <a:rPr lang="en-US" sz="4000" smtClean="0"/>
              <a:t>And now for you’re viewing pleasure a video about the </a:t>
            </a:r>
            <a:r>
              <a:rPr lang="en-US" sz="4000" smtClean="0">
                <a:solidFill>
                  <a:srgbClr val="FFFF00"/>
                </a:solidFill>
              </a:rPr>
              <a:t>Sun</a:t>
            </a:r>
          </a:p>
        </p:txBody>
      </p:sp>
      <p:graphicFrame>
        <p:nvGraphicFramePr>
          <p:cNvPr id="21507" name="Object 3"/>
          <p:cNvGraphicFramePr>
            <a:graphicFrameLocks noChangeAspect="1"/>
          </p:cNvGraphicFramePr>
          <p:nvPr>
            <p:ph sz="half" idx="1"/>
          </p:nvPr>
        </p:nvGraphicFramePr>
        <p:xfrm>
          <a:off x="2895600" y="3657600"/>
          <a:ext cx="2962275" cy="485775"/>
        </p:xfrm>
        <a:graphic>
          <a:graphicData uri="http://schemas.openxmlformats.org/presentationml/2006/ole">
            <p:oleObj spid="_x0000_s21507" name="Package" r:id="rId3" imgW="2962440" imgH="485640" progId="Package">
              <p:embed/>
            </p:oleObj>
          </a:graphicData>
        </a:graphic>
      </p:graphicFrame>
      <p:sp>
        <p:nvSpPr>
          <p:cNvPr id="21513" name="Rectangle 9"/>
          <p:cNvSpPr>
            <a:spLocks noGrp="1"/>
          </p:cNvSpPr>
          <p:nvPr>
            <p:ph sz="half" idx="2"/>
          </p:nvPr>
        </p:nvSpPr>
        <p:spPr>
          <a:xfrm flipH="1">
            <a:off x="4495800" y="5410200"/>
            <a:ext cx="152400" cy="715963"/>
          </a:xfrm>
        </p:spPr>
        <p:txBody>
          <a:bodyPr/>
          <a:lstStyle/>
          <a:p>
            <a:endParaRPr lang="en-US"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idx="4294967295"/>
          </p:nvPr>
        </p:nvSpPr>
        <p:spPr/>
        <p:txBody>
          <a:bodyPr>
            <a:normAutofit/>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100" b="1"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rPr>
              <a:t>The End</a:t>
            </a:r>
            <a:endParaRPr lang="en-US" sz="4100" b="1"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ndParaRPr>
          </a:p>
        </p:txBody>
      </p:sp>
      <p:pic>
        <p:nvPicPr>
          <p:cNvPr id="20483" name="Picture 2" descr="C:\Users\Matt\Pictures\tiger jays.bmp"/>
          <p:cNvPicPr>
            <a:picLocks noChangeAspect="1" noChangeArrowheads="1"/>
          </p:cNvPicPr>
          <p:nvPr/>
        </p:nvPicPr>
        <p:blipFill>
          <a:blip r:embed="rId3"/>
          <a:srcRect/>
          <a:stretch>
            <a:fillRect/>
          </a:stretch>
        </p:blipFill>
        <p:spPr bwMode="auto">
          <a:xfrm>
            <a:off x="1600200" y="1524000"/>
            <a:ext cx="6096000" cy="4572000"/>
          </a:xfrm>
          <a:prstGeom prst="rect">
            <a:avLst/>
          </a:prstGeom>
          <a:noFill/>
          <a:ln w="9525">
            <a:noFill/>
            <a:miter lim="800000"/>
            <a:headEnd/>
            <a:tailEnd/>
          </a:ln>
        </p:spPr>
      </p:pic>
      <p:pic>
        <p:nvPicPr>
          <p:cNvPr id="12" name="DogGrowl.wav">
            <a:hlinkClick r:id="" action="ppaction://media"/>
          </p:cNvPr>
          <p:cNvPicPr>
            <a:picLocks noRot="1" noChangeAspect="1"/>
          </p:cNvPicPr>
          <p:nvPr>
            <a:audioFile r:link="rId1"/>
          </p:nvPr>
        </p:nvPicPr>
        <p:blipFill>
          <a:blip r:embed="rId4"/>
          <a:srcRect/>
          <a:stretch>
            <a:fillRect/>
          </a:stretch>
        </p:blipFill>
        <p:spPr bwMode="auto">
          <a:xfrm>
            <a:off x="7315200" y="1600200"/>
            <a:ext cx="244475" cy="244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00"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0483"/>
                                        </p:tgtEl>
                                        <p:attrNameLst>
                                          <p:attrName>style.visibility</p:attrName>
                                        </p:attrNameLst>
                                      </p:cBhvr>
                                      <p:to>
                                        <p:strVal val="visible"/>
                                      </p:to>
                                    </p:set>
                                    <p:animEffect transition="in" filter="blinds(horizontal)">
                                      <p:cBhvr>
                                        <p:cTn id="11"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TotalTime>
  <Words>528</Words>
  <Application>Microsoft Office PowerPoint</Application>
  <PresentationFormat>On-screen Show (4:3)</PresentationFormat>
  <Paragraphs>53</Paragraphs>
  <Slides>9</Slides>
  <Notes>0</Notes>
  <HiddenSlides>0</HiddenSlides>
  <MMClips>3</MMClips>
  <ScaleCrop>false</ScaleCrop>
  <HeadingPairs>
    <vt:vector size="8" baseType="variant">
      <vt:variant>
        <vt:lpstr>Fonts Used</vt:lpstr>
      </vt:variant>
      <vt:variant>
        <vt:i4>4</vt:i4>
      </vt:variant>
      <vt:variant>
        <vt:lpstr>Design Template</vt:lpstr>
      </vt:variant>
      <vt:variant>
        <vt:i4>1</vt:i4>
      </vt:variant>
      <vt:variant>
        <vt:lpstr>Embedded OLE Servers</vt:lpstr>
      </vt:variant>
      <vt:variant>
        <vt:i4>1</vt:i4>
      </vt:variant>
      <vt:variant>
        <vt:lpstr>Slide Titles</vt:lpstr>
      </vt:variant>
      <vt:variant>
        <vt:i4>9</vt:i4>
      </vt:variant>
    </vt:vector>
  </HeadingPairs>
  <TitlesOfParts>
    <vt:vector size="15" baseType="lpstr">
      <vt:lpstr>Arial</vt:lpstr>
      <vt:lpstr>Calibri</vt:lpstr>
      <vt:lpstr>Wingdings</vt:lpstr>
      <vt:lpstr>Book Antiqua</vt:lpstr>
      <vt:lpstr>Office Theme</vt:lpstr>
      <vt:lpstr>Package</vt:lpstr>
      <vt:lpstr>Solar Energy For The Win! </vt:lpstr>
      <vt:lpstr>General description of the number one alternative fuel source</vt:lpstr>
      <vt:lpstr>Solar Thermal Power Plants  </vt:lpstr>
      <vt:lpstr>Advantages</vt:lpstr>
      <vt:lpstr>Slide 5</vt:lpstr>
      <vt:lpstr>Slide 6</vt:lpstr>
      <vt:lpstr>Slide 7</vt:lpstr>
      <vt:lpstr>And now for you’re viewing pleasure a video about the Sun</vt:lpstr>
      <vt:lpstr>Slide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Corey Rabold</dc:creator>
  <cp:lastModifiedBy>SASD</cp:lastModifiedBy>
  <cp:revision>14</cp:revision>
  <dcterms:created xsi:type="dcterms:W3CDTF">2009-04-23T01:19:35Z</dcterms:created>
  <dcterms:modified xsi:type="dcterms:W3CDTF">2009-04-28T14:48:41Z</dcterms:modified>
</cp:coreProperties>
</file>